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257" r:id="rId3"/>
    <p:sldId id="258" r:id="rId4"/>
    <p:sldId id="282" r:id="rId5"/>
    <p:sldId id="272" r:id="rId6"/>
    <p:sldId id="259" r:id="rId7"/>
    <p:sldId id="284" r:id="rId8"/>
    <p:sldId id="286" r:id="rId9"/>
    <p:sldId id="287" r:id="rId10"/>
    <p:sldId id="288" r:id="rId11"/>
    <p:sldId id="289" r:id="rId12"/>
    <p:sldId id="290" r:id="rId13"/>
    <p:sldId id="260" r:id="rId14"/>
    <p:sldId id="281" r:id="rId15"/>
  </p:sldIdLst>
  <p:sldSz cx="9144000" cy="5143500" type="screen16x9"/>
  <p:notesSz cx="6858000" cy="9144000"/>
  <p:embeddedFontLst>
    <p:embeddedFont>
      <p:font typeface="Inter" panose="020B0604020202020204" charset="0"/>
      <p:regular r:id="rId17"/>
      <p:bold r:id="rId18"/>
    </p:embeddedFont>
    <p:embeddedFont>
      <p:font typeface="Inter Light" panose="020B0604020202020204" charset="0"/>
      <p:regular r:id="rId19"/>
      <p:bold r:id="rId20"/>
    </p:embeddedFont>
    <p:embeddedFont>
      <p:font typeface="Inter SemiBold" panose="020B0604020202020204" charset="0"/>
      <p:regular r:id="rId21"/>
      <p:bold r:id="rId22"/>
    </p:embeddedFont>
    <p:embeddedFont>
      <p:font typeface="Montserrat" panose="020B0604020202020204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5C8EB15-9DB3-4E9D-A978-E80D34ACB8DB}">
  <a:tblStyle styleId="{75C8EB15-9DB3-4E9D-A978-E80D34ACB8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75503C9-0186-4722-B318-87088B5D69D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8" d="100"/>
          <a:sy n="88" d="100"/>
        </p:scale>
        <p:origin x="8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2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69906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61654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48013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9451a3e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9451a3e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3268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76158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9635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1963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lt2"/>
            </a:gs>
            <a:gs pos="5000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037875" y="1323600"/>
            <a:ext cx="5654700" cy="297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L="914400" lvl="1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L="1371600" lvl="2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L="1828800" lvl="3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L="2286000" lvl="4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L="2743200" lvl="5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L="3200400" lvl="6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L="3657600" lvl="7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L="4114800" lvl="8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/>
          <p:nvPr/>
        </p:nvSpPr>
        <p:spPr>
          <a:xfrm>
            <a:off x="961675" y="5279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2"/>
                </a:solidFill>
              </a:rPr>
              <a:t>“</a:t>
            </a:r>
            <a:endParaRPr sz="9600" b="1">
              <a:solidFill>
                <a:schemeClr val="accent2"/>
              </a:solidFill>
            </a:endParaRP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2.svg"/><Relationship Id="rId5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764614" y="2066800"/>
            <a:ext cx="7359891" cy="61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 smtClean="0"/>
              <a:t>INTERNET PROGRAMMING AND MOBILE PROGRAMMING</a:t>
            </a:r>
            <a:endParaRPr sz="4000" b="1" dirty="0"/>
          </a:p>
        </p:txBody>
      </p:sp>
      <p:sp>
        <p:nvSpPr>
          <p:cNvPr id="3" name="Google Shape;57;p12"/>
          <p:cNvSpPr txBox="1">
            <a:spLocks/>
          </p:cNvSpPr>
          <p:nvPr/>
        </p:nvSpPr>
        <p:spPr>
          <a:xfrm>
            <a:off x="685785" y="3864347"/>
            <a:ext cx="4537857" cy="57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800" b="1" dirty="0" smtClean="0"/>
              <a:t>REQUIREMENT ANALYSIS</a:t>
            </a:r>
            <a:endParaRPr lang="en-US" sz="2800" b="1" dirty="0"/>
          </a:p>
        </p:txBody>
      </p:sp>
      <p:sp>
        <p:nvSpPr>
          <p:cNvPr id="4" name="Google Shape;57;p12"/>
          <p:cNvSpPr txBox="1">
            <a:spLocks/>
          </p:cNvSpPr>
          <p:nvPr/>
        </p:nvSpPr>
        <p:spPr>
          <a:xfrm>
            <a:off x="3717973" y="462440"/>
            <a:ext cx="1274442" cy="367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GROUP 13</a:t>
            </a:r>
            <a:endParaRPr lang="en-US" sz="20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5079145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Non-Functional Requirements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037875" y="1666001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Offline functionality</a:t>
            </a:r>
            <a:endParaRPr lang="en-US" sz="2000" b="1" dirty="0"/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037874" y="2771716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/>
              <a:t>C</a:t>
            </a:r>
            <a:r>
              <a:rPr lang="en-US" sz="2000" b="1" dirty="0" smtClean="0"/>
              <a:t>ompatibility</a:t>
            </a:r>
          </a:p>
          <a:p>
            <a:endParaRPr lang="en-US" dirty="0"/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1037874" y="3168016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/>
              <a:t>Scalability</a:t>
            </a:r>
            <a:endParaRPr lang="en-US" sz="2000" dirty="0"/>
          </a:p>
        </p:txBody>
      </p:sp>
      <p:sp>
        <p:nvSpPr>
          <p:cNvPr id="13" name="Freeform 16"/>
          <p:cNvSpPr/>
          <p:nvPr/>
        </p:nvSpPr>
        <p:spPr>
          <a:xfrm>
            <a:off x="5589343" y="388936"/>
            <a:ext cx="2997608" cy="3943578"/>
          </a:xfrm>
          <a:custGeom>
            <a:avLst/>
            <a:gdLst/>
            <a:ahLst/>
            <a:cxnLst/>
            <a:rect l="l" t="t" r="r" b="b"/>
            <a:pathLst>
              <a:path w="2462021" h="3146353">
                <a:moveTo>
                  <a:pt x="0" y="0"/>
                </a:moveTo>
                <a:lnTo>
                  <a:pt x="2462021" y="0"/>
                </a:lnTo>
                <a:lnTo>
                  <a:pt x="2462021" y="3146353"/>
                </a:lnTo>
                <a:lnTo>
                  <a:pt x="0" y="314635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598532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5919973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User interface Requirement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6" name="Freeform 16"/>
          <p:cNvSpPr/>
          <p:nvPr/>
        </p:nvSpPr>
        <p:spPr>
          <a:xfrm>
            <a:off x="6680039" y="377606"/>
            <a:ext cx="1885708" cy="3674189"/>
          </a:xfrm>
          <a:custGeom>
            <a:avLst/>
            <a:gdLst/>
            <a:ahLst/>
            <a:cxnLst/>
            <a:rect l="l" t="t" r="r" b="b"/>
            <a:pathLst>
              <a:path w="4114566" h="7197491">
                <a:moveTo>
                  <a:pt x="0" y="0"/>
                </a:moveTo>
                <a:lnTo>
                  <a:pt x="4114566" y="0"/>
                </a:lnTo>
                <a:lnTo>
                  <a:pt x="4114566" y="7197491"/>
                </a:lnTo>
                <a:lnTo>
                  <a:pt x="0" y="7197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692535" y="2315164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Administrative Dashboard</a:t>
            </a:r>
            <a:endParaRPr lang="en-US" sz="2000" b="1" dirty="0"/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692535" y="3530582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Manage classes </a:t>
            </a:r>
          </a:p>
          <a:p>
            <a:endParaRPr lang="en-US" dirty="0"/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1600894" y="3853645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/>
              <a:t>User management</a:t>
            </a:r>
            <a:endParaRPr lang="en-US" sz="2000" dirty="0"/>
          </a:p>
        </p:txBody>
      </p:sp>
      <p:sp>
        <p:nvSpPr>
          <p:cNvPr id="9" name="Google Shape;91;p17"/>
          <p:cNvSpPr txBox="1">
            <a:spLocks/>
          </p:cNvSpPr>
          <p:nvPr/>
        </p:nvSpPr>
        <p:spPr>
          <a:xfrm>
            <a:off x="1037875" y="1568945"/>
            <a:ext cx="554798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Administrative User interface requirement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59441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5919973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User interface Requirement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6" name="Freeform 16"/>
          <p:cNvSpPr/>
          <p:nvPr/>
        </p:nvSpPr>
        <p:spPr>
          <a:xfrm>
            <a:off x="6680039" y="377606"/>
            <a:ext cx="1885708" cy="3674189"/>
          </a:xfrm>
          <a:custGeom>
            <a:avLst/>
            <a:gdLst/>
            <a:ahLst/>
            <a:cxnLst/>
            <a:rect l="l" t="t" r="r" b="b"/>
            <a:pathLst>
              <a:path w="4114566" h="7197491">
                <a:moveTo>
                  <a:pt x="0" y="0"/>
                </a:moveTo>
                <a:lnTo>
                  <a:pt x="4114566" y="0"/>
                </a:lnTo>
                <a:lnTo>
                  <a:pt x="4114566" y="7197491"/>
                </a:lnTo>
                <a:lnTo>
                  <a:pt x="0" y="7197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692535" y="2315164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 Dashboard</a:t>
            </a:r>
            <a:endParaRPr lang="en-US" sz="2000" b="1" dirty="0"/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692535" y="3530582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Attendance list Management </a:t>
            </a:r>
          </a:p>
          <a:p>
            <a:endParaRPr lang="en-US" dirty="0"/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1600894" y="3853645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/>
              <a:t>Attendance exception</a:t>
            </a:r>
            <a:endParaRPr lang="en-US" sz="2000" dirty="0"/>
          </a:p>
        </p:txBody>
      </p:sp>
      <p:sp>
        <p:nvSpPr>
          <p:cNvPr id="9" name="Google Shape;91;p17"/>
          <p:cNvSpPr txBox="1">
            <a:spLocks/>
          </p:cNvSpPr>
          <p:nvPr/>
        </p:nvSpPr>
        <p:spPr>
          <a:xfrm>
            <a:off x="1037875" y="1568945"/>
            <a:ext cx="5547984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Instructor User interface requirement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37128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4" name="Google Shape;588;p27"/>
          <p:cNvSpPr txBox="1"/>
          <p:nvPr/>
        </p:nvSpPr>
        <p:spPr>
          <a:xfrm>
            <a:off x="220717" y="1481822"/>
            <a:ext cx="8439807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smtClean="0">
                <a:solidFill>
                  <a:schemeClr val="bg1"/>
                </a:solidFill>
              </a:rPr>
              <a:t>No matter how good the team or how efficient the methodology, if we’re not solving the right problem, the project fails</a:t>
            </a:r>
            <a:endParaRPr sz="3200" b="1" dirty="0">
              <a:solidFill>
                <a:schemeClr val="bg1"/>
              </a:solidFill>
            </a:endParaRPr>
          </a:p>
        </p:txBody>
      </p:sp>
      <p:sp>
        <p:nvSpPr>
          <p:cNvPr id="6" name="Google Shape;589;p27"/>
          <p:cNvSpPr txBox="1"/>
          <p:nvPr/>
        </p:nvSpPr>
        <p:spPr>
          <a:xfrm>
            <a:off x="1587062" y="3549006"/>
            <a:ext cx="5759670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1" strike="noStrike" cap="none" dirty="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— </a:t>
            </a:r>
            <a:r>
              <a:rPr lang="en-US" sz="3500" b="1" i="1" dirty="0" smtClean="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Woody Williams</a:t>
            </a:r>
            <a:endParaRPr b="1" i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7"/>
          <p:cNvSpPr txBox="1">
            <a:spLocks noGrp="1"/>
          </p:cNvSpPr>
          <p:nvPr>
            <p:ph type="ctrTitle"/>
          </p:nvPr>
        </p:nvSpPr>
        <p:spPr>
          <a:xfrm>
            <a:off x="2225544" y="956441"/>
            <a:ext cx="5005573" cy="94987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dirty="0" smtClean="0"/>
              <a:t>Thank you </a:t>
            </a:r>
            <a:endParaRPr sz="6600" b="1" dirty="0"/>
          </a:p>
        </p:txBody>
      </p:sp>
      <p:sp>
        <p:nvSpPr>
          <p:cNvPr id="4" name="Freeform 7"/>
          <p:cNvSpPr/>
          <p:nvPr/>
        </p:nvSpPr>
        <p:spPr>
          <a:xfrm>
            <a:off x="2146107" y="2322666"/>
            <a:ext cx="4517448" cy="2295330"/>
          </a:xfrm>
          <a:custGeom>
            <a:avLst/>
            <a:gdLst/>
            <a:ahLst/>
            <a:cxnLst/>
            <a:rect l="l" t="t" r="r" b="b"/>
            <a:pathLst>
              <a:path w="7548378" h="4236527">
                <a:moveTo>
                  <a:pt x="0" y="0"/>
                </a:moveTo>
                <a:lnTo>
                  <a:pt x="7548378" y="0"/>
                </a:lnTo>
                <a:lnTo>
                  <a:pt x="7548378" y="4236528"/>
                </a:lnTo>
                <a:lnTo>
                  <a:pt x="0" y="42365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088326" y="1822940"/>
            <a:ext cx="3384331" cy="3828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81629" y="2593394"/>
            <a:ext cx="3384331" cy="3828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130366" y="3432817"/>
            <a:ext cx="3726583" cy="3828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037875" y="1062356"/>
            <a:ext cx="3384331" cy="3828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38407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Table of Contents</a:t>
            </a:r>
            <a:endParaRPr dirty="0"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1464595" y="1003522"/>
            <a:ext cx="2442681" cy="3931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Introduction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" name="Google Shape;64;p13"/>
          <p:cNvSpPr txBox="1">
            <a:spLocks/>
          </p:cNvSpPr>
          <p:nvPr/>
        </p:nvSpPr>
        <p:spPr>
          <a:xfrm>
            <a:off x="1419471" y="1764813"/>
            <a:ext cx="3706515" cy="443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Stakeholder Analysis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0" name="Google Shape;64;p13"/>
          <p:cNvSpPr txBox="1">
            <a:spLocks/>
          </p:cNvSpPr>
          <p:nvPr/>
        </p:nvSpPr>
        <p:spPr>
          <a:xfrm>
            <a:off x="1391306" y="2515434"/>
            <a:ext cx="2920635" cy="5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Functional requirements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Google Shape;64;p13"/>
          <p:cNvSpPr txBox="1">
            <a:spLocks/>
          </p:cNvSpPr>
          <p:nvPr/>
        </p:nvSpPr>
        <p:spPr>
          <a:xfrm>
            <a:off x="1342214" y="3371030"/>
            <a:ext cx="3514735" cy="5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Non-functional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requirements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Freeform 4"/>
          <p:cNvSpPr/>
          <p:nvPr/>
        </p:nvSpPr>
        <p:spPr>
          <a:xfrm>
            <a:off x="5559973" y="1157350"/>
            <a:ext cx="3316912" cy="2841893"/>
          </a:xfrm>
          <a:custGeom>
            <a:avLst/>
            <a:gdLst/>
            <a:ahLst/>
            <a:cxnLst/>
            <a:rect l="l" t="t" r="r" b="b"/>
            <a:pathLst>
              <a:path w="8747383" h="6407458">
                <a:moveTo>
                  <a:pt x="0" y="0"/>
                </a:moveTo>
                <a:lnTo>
                  <a:pt x="8747382" y="0"/>
                </a:lnTo>
                <a:lnTo>
                  <a:pt x="8747382" y="6407458"/>
                </a:lnTo>
                <a:lnTo>
                  <a:pt x="0" y="64074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  <a:ln>
            <a:noFill/>
          </a:ln>
        </p:spPr>
      </p:sp>
      <p:sp>
        <p:nvSpPr>
          <p:cNvPr id="14" name="Freeform 3"/>
          <p:cNvSpPr/>
          <p:nvPr/>
        </p:nvSpPr>
        <p:spPr>
          <a:xfrm>
            <a:off x="5654560" y="-772372"/>
            <a:ext cx="4246700" cy="315822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lowchart: Connector 3"/>
          <p:cNvSpPr/>
          <p:nvPr/>
        </p:nvSpPr>
        <p:spPr>
          <a:xfrm>
            <a:off x="924910" y="1074130"/>
            <a:ext cx="365269" cy="36604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Connector 23"/>
          <p:cNvSpPr/>
          <p:nvPr/>
        </p:nvSpPr>
        <p:spPr>
          <a:xfrm>
            <a:off x="902576" y="1818813"/>
            <a:ext cx="371499" cy="38900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lowchart: Connector 24"/>
          <p:cNvSpPr/>
          <p:nvPr/>
        </p:nvSpPr>
        <p:spPr>
          <a:xfrm>
            <a:off x="878013" y="2564521"/>
            <a:ext cx="378948" cy="44355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lowchart: Connector 26"/>
          <p:cNvSpPr/>
          <p:nvPr/>
        </p:nvSpPr>
        <p:spPr>
          <a:xfrm>
            <a:off x="881457" y="3428747"/>
            <a:ext cx="378948" cy="3929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Google Shape;64;p13"/>
          <p:cNvSpPr txBox="1">
            <a:spLocks noGrp="1"/>
          </p:cNvSpPr>
          <p:nvPr>
            <p:ph type="body" idx="1"/>
          </p:nvPr>
        </p:nvSpPr>
        <p:spPr>
          <a:xfrm>
            <a:off x="1031002" y="1018561"/>
            <a:ext cx="198728" cy="3931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bg1"/>
                </a:solidFill>
              </a:rPr>
              <a:t>1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3" name="Google Shape;64;p13"/>
          <p:cNvSpPr txBox="1">
            <a:spLocks noGrp="1"/>
          </p:cNvSpPr>
          <p:nvPr>
            <p:ph type="body" idx="1"/>
          </p:nvPr>
        </p:nvSpPr>
        <p:spPr>
          <a:xfrm>
            <a:off x="1000441" y="1745899"/>
            <a:ext cx="214518" cy="3931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2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4" name="Google Shape;64;p13"/>
          <p:cNvSpPr txBox="1">
            <a:spLocks noGrp="1"/>
          </p:cNvSpPr>
          <p:nvPr>
            <p:ph type="body" idx="1"/>
          </p:nvPr>
        </p:nvSpPr>
        <p:spPr>
          <a:xfrm>
            <a:off x="988962" y="2521491"/>
            <a:ext cx="198728" cy="3931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3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5" name="Google Shape;64;p13"/>
          <p:cNvSpPr txBox="1">
            <a:spLocks noGrp="1"/>
          </p:cNvSpPr>
          <p:nvPr>
            <p:ph type="body" idx="1"/>
          </p:nvPr>
        </p:nvSpPr>
        <p:spPr>
          <a:xfrm>
            <a:off x="983712" y="3367551"/>
            <a:ext cx="198728" cy="3931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4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6" name="Google Shape;64;p13"/>
          <p:cNvSpPr txBox="1">
            <a:spLocks noGrp="1"/>
          </p:cNvSpPr>
          <p:nvPr>
            <p:ph type="body" idx="1"/>
          </p:nvPr>
        </p:nvSpPr>
        <p:spPr>
          <a:xfrm>
            <a:off x="988962" y="4255650"/>
            <a:ext cx="198728" cy="3931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6</a:t>
            </a:r>
            <a:endParaRPr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964302" y="580117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Introduction</a:t>
            </a:r>
            <a:endParaRPr sz="6000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037874" y="2339681"/>
            <a:ext cx="5816028" cy="26137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Overview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2000" dirty="0" smtClean="0"/>
              <a:t>The </a:t>
            </a:r>
            <a:r>
              <a:rPr lang="en-US" sz="2000" dirty="0"/>
              <a:t>Biometric Student Attendance Mobile Application is a cutting-edge solution designed to revolutionize the way educational institutions manage and track student attendance. </a:t>
            </a:r>
            <a:endParaRPr lang="en" sz="2000" dirty="0" smtClean="0"/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5" name="Freeform 3"/>
          <p:cNvSpPr/>
          <p:nvPr/>
        </p:nvSpPr>
        <p:spPr>
          <a:xfrm>
            <a:off x="6127530" y="-1641672"/>
            <a:ext cx="5255173" cy="4500485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2"/>
          <p:cNvSpPr/>
          <p:nvPr/>
        </p:nvSpPr>
        <p:spPr>
          <a:xfrm>
            <a:off x="5009928" y="396256"/>
            <a:ext cx="3604763" cy="4747244"/>
          </a:xfrm>
          <a:custGeom>
            <a:avLst/>
            <a:gdLst/>
            <a:ahLst/>
            <a:cxnLst/>
            <a:rect l="l" t="t" r="r" b="b"/>
            <a:pathLst>
              <a:path w="6378842" h="7666110">
                <a:moveTo>
                  <a:pt x="0" y="0"/>
                </a:moveTo>
                <a:lnTo>
                  <a:pt x="6378842" y="0"/>
                </a:lnTo>
                <a:lnTo>
                  <a:pt x="6378842" y="7666109"/>
                </a:lnTo>
                <a:lnTo>
                  <a:pt x="0" y="76661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1037875" y="422467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 smtClean="0"/>
              <a:t>Introduction</a:t>
            </a:r>
            <a:endParaRPr sz="6800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037875" y="1621422"/>
            <a:ext cx="7640300" cy="320937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 smtClean="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Prequirement Analysis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 smtClean="0"/>
              <a:t>Requirements </a:t>
            </a:r>
            <a:r>
              <a:rPr lang="en-US" dirty="0"/>
              <a:t>analysis (requirements engineering) is the process of determining user expectations for a new or modified product. It is usually a team effort and demands a variety of human soft skills, such as critical thinking, communication and judgment.</a:t>
            </a:r>
            <a:endParaRPr lang="en" dirty="0" smtClean="0"/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6824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>
            <a:spLocks noGrp="1"/>
          </p:cNvSpPr>
          <p:nvPr>
            <p:ph type="title" idx="4294967295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Requirement analysis</a:t>
            </a:r>
            <a:endParaRPr dirty="0"/>
          </a:p>
        </p:txBody>
      </p:sp>
      <p:sp>
        <p:nvSpPr>
          <p:cNvPr id="221" name="Google Shape;221;p2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22" name="Google Shape;222;p28"/>
          <p:cNvGrpSpPr/>
          <p:nvPr/>
        </p:nvGrpSpPr>
        <p:grpSpPr>
          <a:xfrm>
            <a:off x="323513" y="2291600"/>
            <a:ext cx="2952125" cy="1289700"/>
            <a:chOff x="323513" y="1986800"/>
            <a:chExt cx="2952125" cy="1289700"/>
          </a:xfrm>
        </p:grpSpPr>
        <p:sp>
          <p:nvSpPr>
            <p:cNvPr id="223" name="Google Shape;223;p28"/>
            <p:cNvSpPr txBox="1"/>
            <p:nvPr/>
          </p:nvSpPr>
          <p:spPr>
            <a:xfrm>
              <a:off x="323513" y="198680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Functional requirements</a:t>
              </a:r>
              <a:endParaRPr sz="12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Lorem ipsum dolor sit amet, </a:t>
              </a:r>
              <a:r>
                <a:rPr lang="en" sz="800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c</a:t>
              </a:r>
              <a:endParaRPr sz="8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224" name="Google Shape;224;p28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25" name="Google Shape;225;p28"/>
          <p:cNvGrpSpPr/>
          <p:nvPr/>
        </p:nvGrpSpPr>
        <p:grpSpPr>
          <a:xfrm>
            <a:off x="5209838" y="1365150"/>
            <a:ext cx="3610650" cy="1289700"/>
            <a:chOff x="5209838" y="1060350"/>
            <a:chExt cx="3610650" cy="1289700"/>
          </a:xfrm>
        </p:grpSpPr>
        <p:sp>
          <p:nvSpPr>
            <p:cNvPr id="226" name="Google Shape;226;p28"/>
            <p:cNvSpPr txBox="1"/>
            <p:nvPr/>
          </p:nvSpPr>
          <p:spPr>
            <a:xfrm>
              <a:off x="6696488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Non-functional requirements</a:t>
              </a:r>
              <a:endParaRPr sz="12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Lorem ipsum dolor sit amet, consectetur adipiscing elit, sed do eiusmod tempor. Donec facilisis lacus eget mauris.</a:t>
              </a:r>
              <a:endParaRPr sz="8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227" name="Google Shape;227;p28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28" name="Google Shape;228;p28"/>
          <p:cNvGrpSpPr/>
          <p:nvPr/>
        </p:nvGrpSpPr>
        <p:grpSpPr>
          <a:xfrm>
            <a:off x="5209838" y="3325250"/>
            <a:ext cx="3610650" cy="1289700"/>
            <a:chOff x="5209838" y="3020450"/>
            <a:chExt cx="3610650" cy="1289700"/>
          </a:xfrm>
        </p:grpSpPr>
        <p:sp>
          <p:nvSpPr>
            <p:cNvPr id="229" name="Google Shape;229;p28"/>
            <p:cNvSpPr txBox="1"/>
            <p:nvPr/>
          </p:nvSpPr>
          <p:spPr>
            <a:xfrm>
              <a:off x="6696488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User interface requirements</a:t>
              </a:r>
              <a:endParaRPr sz="12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 dirty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Lorem ipsum dolor sit amet, consectetur adipiscing elit, sed do eiusmod tempor. Donec facilisis lacus eget mauris.</a:t>
              </a:r>
              <a:endParaRPr sz="8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230" name="Google Shape;230;p28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31" name="Google Shape;231;p28"/>
          <p:cNvGrpSpPr/>
          <p:nvPr/>
        </p:nvGrpSpPr>
        <p:grpSpPr>
          <a:xfrm>
            <a:off x="2662213" y="1033263"/>
            <a:ext cx="3814835" cy="3790597"/>
            <a:chOff x="2662213" y="676344"/>
            <a:chExt cx="3814835" cy="3790597"/>
          </a:xfrm>
        </p:grpSpPr>
        <p:sp>
          <p:nvSpPr>
            <p:cNvPr id="232" name="Google Shape;232;p28"/>
            <p:cNvSpPr/>
            <p:nvPr/>
          </p:nvSpPr>
          <p:spPr>
            <a:xfrm rot="3600185">
              <a:off x="3169983" y="1184511"/>
              <a:ext cx="2774659" cy="2774659"/>
            </a:xfrm>
            <a:prstGeom prst="blockArc">
              <a:avLst>
                <a:gd name="adj1" fmla="val 12622480"/>
                <a:gd name="adj2" fmla="val 19781569"/>
                <a:gd name="adj3" fmla="val 2077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 rot="10800000">
              <a:off x="3183490" y="1163229"/>
              <a:ext cx="2774700" cy="2774700"/>
            </a:xfrm>
            <a:prstGeom prst="blockArc">
              <a:avLst>
                <a:gd name="adj1" fmla="val 12622480"/>
                <a:gd name="adj2" fmla="val 19662822"/>
                <a:gd name="adj3" fmla="val 2072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 rot="-3600185">
              <a:off x="3194618" y="1184114"/>
              <a:ext cx="2774659" cy="2774659"/>
            </a:xfrm>
            <a:prstGeom prst="blockArc">
              <a:avLst>
                <a:gd name="adj1" fmla="val 12622480"/>
                <a:gd name="adj2" fmla="val 19703271"/>
                <a:gd name="adj3" fmla="val 2085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" name="Google Shape;235;p28"/>
            <p:cNvGrpSpPr/>
            <p:nvPr/>
          </p:nvGrpSpPr>
          <p:grpSpPr>
            <a:xfrm rot="-7200165">
              <a:off x="3337679" y="2826785"/>
              <a:ext cx="585011" cy="585536"/>
              <a:chOff x="1967628" y="812211"/>
              <a:chExt cx="588000" cy="588000"/>
            </a:xfrm>
          </p:grpSpPr>
          <p:sp>
            <p:nvSpPr>
              <p:cNvPr id="236" name="Google Shape;236;p28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42875" algn="bl" rotWithShape="0">
                  <a:schemeClr val="dk1">
                    <a:alpha val="4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8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8" name="Google Shape;238;p28"/>
            <p:cNvGrpSpPr/>
            <p:nvPr/>
          </p:nvGrpSpPr>
          <p:grpSpPr>
            <a:xfrm>
              <a:off x="4264097" y="1180331"/>
              <a:ext cx="585001" cy="585530"/>
              <a:chOff x="1970048" y="811613"/>
              <a:chExt cx="588000" cy="588000"/>
            </a:xfrm>
          </p:grpSpPr>
          <p:sp>
            <p:nvSpPr>
              <p:cNvPr id="239" name="Google Shape;239;p28"/>
              <p:cNvSpPr/>
              <p:nvPr/>
            </p:nvSpPr>
            <p:spPr>
              <a:xfrm rot="39023">
                <a:off x="1973329" y="814894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dk1"/>
              </a:solidFill>
              <a:ln>
                <a:noFill/>
              </a:ln>
              <a:effectLst>
                <a:outerShdw blurRad="142875" algn="bl" rotWithShape="0">
                  <a:schemeClr val="dk1">
                    <a:alpha val="4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8"/>
              <p:cNvSpPr/>
              <p:nvPr/>
            </p:nvSpPr>
            <p:spPr>
              <a:xfrm rot="10800000">
                <a:off x="1973295" y="814927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" name="Google Shape;241;p28"/>
            <p:cNvGrpSpPr/>
            <p:nvPr/>
          </p:nvGrpSpPr>
          <p:grpSpPr>
            <a:xfrm rot="7200165">
              <a:off x="5229930" y="2804716"/>
              <a:ext cx="585011" cy="585536"/>
              <a:chOff x="1977085" y="811649"/>
              <a:chExt cx="588000" cy="588000"/>
            </a:xfrm>
          </p:grpSpPr>
          <p:sp>
            <p:nvSpPr>
              <p:cNvPr id="242" name="Google Shape;242;p28"/>
              <p:cNvSpPr/>
              <p:nvPr/>
            </p:nvSpPr>
            <p:spPr>
              <a:xfrm rot="39023">
                <a:off x="1980366" y="814930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42875" algn="bl" rotWithShape="0">
                  <a:schemeClr val="dk1">
                    <a:alpha val="4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8"/>
              <p:cNvSpPr/>
              <p:nvPr/>
            </p:nvSpPr>
            <p:spPr>
              <a:xfrm rot="10800000">
                <a:off x="1980332" y="814963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4" name="Google Shape;244;p28"/>
            <p:cNvSpPr txBox="1"/>
            <p:nvPr/>
          </p:nvSpPr>
          <p:spPr>
            <a:xfrm>
              <a:off x="4334550" y="125531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03 </a:t>
              </a:r>
              <a:endParaRPr sz="16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45" name="Google Shape;245;p28"/>
            <p:cNvSpPr txBox="1"/>
            <p:nvPr/>
          </p:nvSpPr>
          <p:spPr>
            <a:xfrm>
              <a:off x="3375648" y="288744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01 </a:t>
              </a:r>
              <a:endParaRPr sz="16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46" name="Google Shape;246;p28"/>
            <p:cNvSpPr txBox="1"/>
            <p:nvPr/>
          </p:nvSpPr>
          <p:spPr>
            <a:xfrm>
              <a:off x="5281877" y="285786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02 </a:t>
              </a:r>
              <a:endParaRPr sz="16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9" name="Freeform 3"/>
          <p:cNvSpPr/>
          <p:nvPr/>
        </p:nvSpPr>
        <p:spPr>
          <a:xfrm>
            <a:off x="-1944369" y="3235112"/>
            <a:ext cx="5255173" cy="4500485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16"/>
          <p:cNvSpPr/>
          <p:nvPr/>
        </p:nvSpPr>
        <p:spPr>
          <a:xfrm>
            <a:off x="5234150" y="815592"/>
            <a:ext cx="3806059" cy="3572272"/>
          </a:xfrm>
          <a:custGeom>
            <a:avLst/>
            <a:gdLst/>
            <a:ahLst/>
            <a:cxnLst/>
            <a:rect l="l" t="t" r="r" b="b"/>
            <a:pathLst>
              <a:path w="6853032" h="6518947">
                <a:moveTo>
                  <a:pt x="0" y="0"/>
                </a:moveTo>
                <a:lnTo>
                  <a:pt x="6853032" y="0"/>
                </a:lnTo>
                <a:lnTo>
                  <a:pt x="6853032" y="6518947"/>
                </a:lnTo>
                <a:lnTo>
                  <a:pt x="0" y="65189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627971" y="259019"/>
            <a:ext cx="4395974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smtClean="0"/>
              <a:t>Stakeholder Analysis</a:t>
            </a:r>
            <a:endParaRPr sz="3200" b="1" dirty="0"/>
          </a:p>
        </p:txBody>
      </p:sp>
      <p:sp>
        <p:nvSpPr>
          <p:cNvPr id="5" name="Google Shape;79;p15"/>
          <p:cNvSpPr txBox="1">
            <a:spLocks/>
          </p:cNvSpPr>
          <p:nvPr/>
        </p:nvSpPr>
        <p:spPr>
          <a:xfrm>
            <a:off x="922251" y="1313792"/>
            <a:ext cx="2406869" cy="38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400" b="1" dirty="0" smtClean="0"/>
              <a:t>Administrators</a:t>
            </a:r>
            <a:endParaRPr lang="en-US" sz="2400" b="1" dirty="0"/>
          </a:p>
        </p:txBody>
      </p:sp>
      <p:sp>
        <p:nvSpPr>
          <p:cNvPr id="7" name="Google Shape;79;p15"/>
          <p:cNvSpPr txBox="1">
            <a:spLocks/>
          </p:cNvSpPr>
          <p:nvPr/>
        </p:nvSpPr>
        <p:spPr>
          <a:xfrm>
            <a:off x="974801" y="2212845"/>
            <a:ext cx="2406869" cy="38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400" b="1" dirty="0" smtClean="0"/>
              <a:t>Instructors</a:t>
            </a:r>
            <a:endParaRPr lang="en-US" sz="2400" b="1" dirty="0"/>
          </a:p>
        </p:txBody>
      </p:sp>
      <p:sp>
        <p:nvSpPr>
          <p:cNvPr id="8" name="Google Shape;79;p15"/>
          <p:cNvSpPr txBox="1">
            <a:spLocks/>
          </p:cNvSpPr>
          <p:nvPr/>
        </p:nvSpPr>
        <p:spPr>
          <a:xfrm>
            <a:off x="922251" y="3105806"/>
            <a:ext cx="2406869" cy="38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400" b="1" dirty="0" smtClean="0"/>
              <a:t>Students</a:t>
            </a:r>
            <a:endParaRPr lang="en-US" sz="2400" b="1" dirty="0"/>
          </a:p>
        </p:txBody>
      </p:sp>
      <p:sp>
        <p:nvSpPr>
          <p:cNvPr id="10" name="Freeform 3"/>
          <p:cNvSpPr/>
          <p:nvPr/>
        </p:nvSpPr>
        <p:spPr>
          <a:xfrm>
            <a:off x="6117020" y="-3727558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5079145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Functional Requirements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6" name="Freeform 16"/>
          <p:cNvSpPr/>
          <p:nvPr/>
        </p:nvSpPr>
        <p:spPr>
          <a:xfrm>
            <a:off x="6680039" y="377606"/>
            <a:ext cx="1885708" cy="3674189"/>
          </a:xfrm>
          <a:custGeom>
            <a:avLst/>
            <a:gdLst/>
            <a:ahLst/>
            <a:cxnLst/>
            <a:rect l="l" t="t" r="r" b="b"/>
            <a:pathLst>
              <a:path w="4114566" h="7197491">
                <a:moveTo>
                  <a:pt x="0" y="0"/>
                </a:moveTo>
                <a:lnTo>
                  <a:pt x="4114566" y="0"/>
                </a:lnTo>
                <a:lnTo>
                  <a:pt x="4114566" y="7197491"/>
                </a:lnTo>
                <a:lnTo>
                  <a:pt x="0" y="7197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037875" y="1666001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Client-server application</a:t>
            </a:r>
            <a:endParaRPr lang="en-US" sz="2000" b="1" dirty="0"/>
          </a:p>
        </p:txBody>
      </p:sp>
      <p:sp>
        <p:nvSpPr>
          <p:cNvPr id="9" name="Google Shape;91;p17"/>
          <p:cNvSpPr txBox="1">
            <a:spLocks/>
          </p:cNvSpPr>
          <p:nvPr/>
        </p:nvSpPr>
        <p:spPr>
          <a:xfrm>
            <a:off x="1037874" y="2969866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/>
              <a:t>Fingerprint enrollment</a:t>
            </a:r>
            <a:endParaRPr lang="en-US" sz="2000" dirty="0"/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037874" y="2771716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Registration and account Creation</a:t>
            </a:r>
          </a:p>
          <a:p>
            <a:endParaRPr lang="en-US" dirty="0"/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1117418" y="4311132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/>
              <a:t>Attendance summary</a:t>
            </a:r>
            <a:endParaRPr lang="en-US" sz="2000" dirty="0"/>
          </a:p>
        </p:txBody>
      </p:sp>
      <p:sp>
        <p:nvSpPr>
          <p:cNvPr id="12" name="Google Shape;91;p17"/>
          <p:cNvSpPr txBox="1">
            <a:spLocks/>
          </p:cNvSpPr>
          <p:nvPr/>
        </p:nvSpPr>
        <p:spPr>
          <a:xfrm>
            <a:off x="1037873" y="3655495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/>
              <a:t>Attendance tracking and login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3623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5079145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Functional Requirements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6" name="Freeform 16"/>
          <p:cNvSpPr/>
          <p:nvPr/>
        </p:nvSpPr>
        <p:spPr>
          <a:xfrm>
            <a:off x="6680039" y="377606"/>
            <a:ext cx="1885708" cy="3674189"/>
          </a:xfrm>
          <a:custGeom>
            <a:avLst/>
            <a:gdLst/>
            <a:ahLst/>
            <a:cxnLst/>
            <a:rect l="l" t="t" r="r" b="b"/>
            <a:pathLst>
              <a:path w="4114566" h="7197491">
                <a:moveTo>
                  <a:pt x="0" y="0"/>
                </a:moveTo>
                <a:lnTo>
                  <a:pt x="4114566" y="0"/>
                </a:lnTo>
                <a:lnTo>
                  <a:pt x="4114566" y="7197491"/>
                </a:lnTo>
                <a:lnTo>
                  <a:pt x="0" y="7197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037875" y="1666001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Attendance history</a:t>
            </a:r>
            <a:endParaRPr lang="en-US" sz="2000" b="1" dirty="0"/>
          </a:p>
        </p:txBody>
      </p:sp>
      <p:sp>
        <p:nvSpPr>
          <p:cNvPr id="9" name="Google Shape;91;p17"/>
          <p:cNvSpPr txBox="1">
            <a:spLocks/>
          </p:cNvSpPr>
          <p:nvPr/>
        </p:nvSpPr>
        <p:spPr>
          <a:xfrm>
            <a:off x="1037874" y="2969866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/>
              <a:t>Attendance session taking</a:t>
            </a:r>
            <a:endParaRPr lang="en-US" sz="2000" dirty="0"/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037874" y="2771716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Real-time attendance tracking</a:t>
            </a:r>
          </a:p>
          <a:p>
            <a:endParaRPr lang="en-US" dirty="0"/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1117418" y="4311132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/>
              <a:t>Double authentication</a:t>
            </a:r>
            <a:endParaRPr lang="en-US" sz="2000" dirty="0"/>
          </a:p>
        </p:txBody>
      </p:sp>
      <p:sp>
        <p:nvSpPr>
          <p:cNvPr id="12" name="Google Shape;91;p17"/>
          <p:cNvSpPr txBox="1">
            <a:spLocks/>
          </p:cNvSpPr>
          <p:nvPr/>
        </p:nvSpPr>
        <p:spPr>
          <a:xfrm>
            <a:off x="1037873" y="3655495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/>
              <a:t>N</a:t>
            </a:r>
            <a:r>
              <a:rPr lang="en-US" sz="2000" dirty="0" smtClean="0"/>
              <a:t>otification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80047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5079145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Non-Functional Requirements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037875" y="1666001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Security requirements</a:t>
            </a:r>
            <a:endParaRPr lang="en-US" sz="2000" b="1" dirty="0"/>
          </a:p>
        </p:txBody>
      </p:sp>
      <p:sp>
        <p:nvSpPr>
          <p:cNvPr id="9" name="Google Shape;91;p17"/>
          <p:cNvSpPr txBox="1">
            <a:spLocks/>
          </p:cNvSpPr>
          <p:nvPr/>
        </p:nvSpPr>
        <p:spPr>
          <a:xfrm>
            <a:off x="1037874" y="2969866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/>
              <a:t>User interface</a:t>
            </a:r>
            <a:endParaRPr lang="en-US" sz="2000" dirty="0"/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037874" y="2771716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Performance</a:t>
            </a:r>
          </a:p>
          <a:p>
            <a:endParaRPr lang="en-US" dirty="0"/>
          </a:p>
        </p:txBody>
      </p:sp>
      <p:sp>
        <p:nvSpPr>
          <p:cNvPr id="13" name="Freeform 16"/>
          <p:cNvSpPr/>
          <p:nvPr/>
        </p:nvSpPr>
        <p:spPr>
          <a:xfrm>
            <a:off x="5819653" y="793255"/>
            <a:ext cx="2759865" cy="3658333"/>
          </a:xfrm>
          <a:custGeom>
            <a:avLst/>
            <a:gdLst/>
            <a:ahLst/>
            <a:cxnLst/>
            <a:rect l="l" t="t" r="r" b="b"/>
            <a:pathLst>
              <a:path w="2462021" h="3146353">
                <a:moveTo>
                  <a:pt x="0" y="0"/>
                </a:moveTo>
                <a:lnTo>
                  <a:pt x="2462021" y="0"/>
                </a:lnTo>
                <a:lnTo>
                  <a:pt x="2462021" y="3146353"/>
                </a:lnTo>
                <a:lnTo>
                  <a:pt x="0" y="314635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33258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271</Words>
  <Application>Microsoft Office PowerPoint</Application>
  <PresentationFormat>On-screen Show (16:9)</PresentationFormat>
  <Paragraphs>80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Inter</vt:lpstr>
      <vt:lpstr>Arial</vt:lpstr>
      <vt:lpstr>Inter Light</vt:lpstr>
      <vt:lpstr>Inter SemiBold</vt:lpstr>
      <vt:lpstr>Montserrat</vt:lpstr>
      <vt:lpstr>Calibri</vt:lpstr>
      <vt:lpstr>Joan template</vt:lpstr>
      <vt:lpstr>INTERNET PROGRAMMING AND MOBILE PROGRAMMING</vt:lpstr>
      <vt:lpstr>Table of Contents</vt:lpstr>
      <vt:lpstr>Introduction</vt:lpstr>
      <vt:lpstr>Introduction</vt:lpstr>
      <vt:lpstr>Requirement analysis</vt:lpstr>
      <vt:lpstr>Stakeholder Analysis</vt:lpstr>
      <vt:lpstr>Functional Requirements</vt:lpstr>
      <vt:lpstr>Functional Requirements</vt:lpstr>
      <vt:lpstr>Non-Functional Requirements</vt:lpstr>
      <vt:lpstr>Non-Functional Requirements</vt:lpstr>
      <vt:lpstr>User interface Requirement</vt:lpstr>
      <vt:lpstr>User interface Requirement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PROGRAMMING AND MOBILE PROGRAMMING</dc:title>
  <dc:creator>Ntui Raoul</dc:creator>
  <cp:lastModifiedBy>Ntui Raoul</cp:lastModifiedBy>
  <cp:revision>21</cp:revision>
  <dcterms:modified xsi:type="dcterms:W3CDTF">2024-05-14T09:51:12Z</dcterms:modified>
</cp:coreProperties>
</file>